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88" r:id="rId7"/>
    <p:sldId id="265" r:id="rId8"/>
    <p:sldId id="261" r:id="rId9"/>
    <p:sldId id="273" r:id="rId10"/>
    <p:sldId id="263" r:id="rId11"/>
    <p:sldId id="259" r:id="rId12"/>
    <p:sldId id="280" r:id="rId13"/>
    <p:sldId id="279" r:id="rId14"/>
    <p:sldId id="264" r:id="rId15"/>
    <p:sldId id="294" r:id="rId16"/>
    <p:sldId id="295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274" r:id="rId25"/>
    <p:sldId id="292" r:id="rId26"/>
    <p:sldId id="285" r:id="rId27"/>
    <p:sldId id="293" r:id="rId28"/>
    <p:sldId id="291" r:id="rId29"/>
    <p:sldId id="278" r:id="rId30"/>
    <p:sldId id="289" r:id="rId31"/>
    <p:sldId id="290" r:id="rId32"/>
    <p:sldId id="284" r:id="rId33"/>
    <p:sldId id="283" r:id="rId34"/>
    <p:sldId id="270" r:id="rId35"/>
  </p:sldIdLst>
  <p:sldSz cx="18288000" cy="10287000"/>
  <p:notesSz cx="6858000" cy="9144000"/>
  <p:embeddedFontLst>
    <p:embeddedFont>
      <p:font typeface="Cabin Bold" panose="020B0600000101010101" charset="0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Tlab 돋움 레귤러 Bold" panose="020B0600000101010101" charset="-127"/>
      <p:regular r:id="rId45"/>
      <p:bold r:id="rId46"/>
    </p:embeddedFont>
    <p:embeddedFont>
      <p:font typeface="Tlab 돋움 레귤러" panose="020B0600000101010101" charset="-127"/>
      <p:regular r:id="rId47"/>
    </p:embeddedFont>
    <p:embeddedFont>
      <p:font typeface="Arita Buri Bold" panose="020B0600000101010101" charset="-127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0" autoAdjust="0"/>
    <p:restoredTop sz="94575" autoAdjust="0"/>
  </p:normalViewPr>
  <p:slideViewPr>
    <p:cSldViewPr>
      <p:cViewPr varScale="1">
        <p:scale>
          <a:sx n="73" d="100"/>
          <a:sy n="73" d="100"/>
        </p:scale>
        <p:origin x="81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8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8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75835" y="4447753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6225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ACL</a:t>
            </a:r>
          </a:p>
          <a:p>
            <a:r>
              <a:rPr lang="ko-KR" altLang="en-US" b="1" dirty="0" smtClean="0">
                <a:solidFill>
                  <a:srgbClr val="7030A0"/>
                </a:solidFill>
              </a:rPr>
              <a:t>보안정책 설정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487402" y="5197601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-5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정상 통신 확인</a:t>
            </a:r>
            <a:r>
              <a:rPr lang="en-US" altLang="ko-KR" sz="2499" dirty="0" smtClean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0896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98609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04800" y="2552700"/>
            <a:ext cx="9175488" cy="2739559"/>
            <a:chOff x="0" y="0"/>
            <a:chExt cx="11275597" cy="3652746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711255"/>
              <a:ext cx="11275597" cy="2941491"/>
              <a:chOff x="0" y="-47625"/>
              <a:chExt cx="2227278" cy="58103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533410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 REDISTRIBUTE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IPsecVPN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HSRP,FAILOVER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3499"/>
              </a:lnSpc>
            </a:pP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114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8100"/>
            <a:ext cx="7469273" cy="563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5538"/>
            <a:ext cx="4486901" cy="559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42" y="5925389"/>
            <a:ext cx="4544059" cy="41344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473" y="5823985"/>
            <a:ext cx="4986338" cy="8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13639800" cy="2247813"/>
            <a:chOff x="0" y="0"/>
            <a:chExt cx="16804965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6804965" cy="2281225"/>
              <a:chOff x="0" y="-47625"/>
              <a:chExt cx="3319499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3319499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BGP,REDISTRIBUTE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en-US" altLang="ko-KR" sz="2800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68994"/>
            <a:ext cx="13639800" cy="59321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987800"/>
            <a:ext cx="3733800" cy="1625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025900"/>
            <a:ext cx="3733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r>
              <a:rPr lang="ko-KR" altLang="en-US" sz="2800" dirty="0" smtClean="0">
                <a:sym typeface="Tlab 돋움 레귤러 Bold"/>
              </a:rPr>
              <a:t> 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86075"/>
            <a:ext cx="9490363" cy="434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6900"/>
            <a:ext cx="50292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8765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상단 </a:t>
            </a:r>
            <a:r>
              <a:rPr lang="en-US" altLang="ko-KR" sz="28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ROUTER IPsec VPN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결과물</a:t>
            </a:r>
            <a:endParaRPr lang="en-US" altLang="ko-KR" sz="28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771539"/>
            <a:ext cx="10922000" cy="5129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68917"/>
            <a:ext cx="5391150" cy="503184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590800" y="3467100"/>
            <a:ext cx="1600200" cy="2819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10400" y="2771539"/>
            <a:ext cx="11049000" cy="51292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22807"/>
            <a:ext cx="5402623" cy="7410450"/>
          </a:xfrm>
          <a:prstGeom prst="rect">
            <a:avLst/>
          </a:prstGeom>
        </p:spPr>
      </p:pic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본사와 데이터센터 </a:t>
            </a:r>
            <a:r>
              <a:rPr lang="en-US" altLang="ko-KR" sz="2800" b="1" dirty="0" err="1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en-US" altLang="ko-KR" sz="2800" b="1" dirty="0" err="1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failover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구성도 및 커맨드 예시</a:t>
            </a:r>
            <a:endParaRPr lang="ko-KR" altLang="en-US" sz="28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33141"/>
            <a:ext cx="5486400" cy="74104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389434" y="6157429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6811" y="6210300"/>
            <a:ext cx="4648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89434" y="4543401"/>
            <a:ext cx="4648200" cy="1371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5219700"/>
            <a:ext cx="5210902" cy="5013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2900"/>
            <a:ext cx="5210902" cy="46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본사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42900"/>
            <a:ext cx="5334000" cy="9525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706138"/>
            <a:ext cx="11277600" cy="23464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583958"/>
            <a:ext cx="11277600" cy="237688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573000" y="4610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5392400" y="4838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80780" y="943691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82" y="3405392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782" y="4588031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782" y="569558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82" y="6916878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782" y="8153604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1200" y="3382038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81200" y="4588031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81200" y="5707584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1200" y="6916878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81200" y="8153604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199782" y="2271254"/>
            <a:ext cx="552818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3200" b="1" spc="117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z="3200" b="1" spc="117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1981200" y="2247900"/>
            <a:ext cx="5403203" cy="9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200" b="1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프로젝트 연관성</a:t>
            </a:r>
            <a:endParaRPr lang="en-US" altLang="ko-KR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04800" y="342900"/>
            <a:ext cx="9108714" cy="2247813"/>
            <a:chOff x="0" y="0"/>
            <a:chExt cx="11222424" cy="2997084"/>
          </a:xfrm>
        </p:grpSpPr>
        <p:grpSp>
          <p:nvGrpSpPr>
            <p:cNvPr id="3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7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sz="2500" b="1" dirty="0">
                  <a:solidFill>
                    <a:srgbClr val="FF0000"/>
                  </a:solidFill>
                  <a:latin typeface="Tlab 돋움 레귤러 Bold" panose="020B0600000101010101" charset="-127"/>
                  <a:ea typeface="Tlab 돋움 레귤러 Bold" panose="020B0600000101010101" charset="-127"/>
                </a:endParaRPr>
              </a:p>
            </p:txBody>
          </p:sp>
          <p:sp>
            <p:nvSpPr>
              <p:cNvPr id="6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609600" y="484432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5000" y="1604734"/>
            <a:ext cx="929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데이터센터 </a:t>
            </a:r>
            <a:r>
              <a:rPr lang="en-US" altLang="ko-KR" sz="2800" b="1" dirty="0" smtClean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</a:t>
            </a:r>
            <a:r>
              <a:rPr lang="en-US" altLang="ko-KR" sz="2800" b="1" dirty="0" smtClean="0">
                <a:solidFill>
                  <a:srgbClr val="92D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8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 결과물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0" y="715666"/>
            <a:ext cx="5038725" cy="887263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6600" y="3650257"/>
            <a:ext cx="11356000" cy="2376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5800" y="6583958"/>
            <a:ext cx="11356000" cy="23768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963400" y="4991100"/>
            <a:ext cx="2209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240000" y="4965700"/>
            <a:ext cx="2209800" cy="1447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" y="3670103"/>
            <a:ext cx="11316800" cy="23570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0" y="6625519"/>
            <a:ext cx="11277600" cy="233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6159178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 실행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성공 및 로그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467100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서버 및 라우터에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크론기반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파이프라인 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구축</a:t>
            </a: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크론을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</a:t>
            </a:r>
            <a:r>
              <a:rPr lang="ko-KR" altLang="en-US" sz="2500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500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27444"/>
            <a:ext cx="7391400" cy="5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66" y="3135379"/>
            <a:ext cx="6945536" cy="4709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6" y="2977207"/>
            <a:ext cx="6945536" cy="4872343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651592"/>
            <a:chOff x="0" y="0"/>
            <a:chExt cx="11275597" cy="2941490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711255"/>
              <a:ext cx="11275597" cy="2230235"/>
              <a:chOff x="0" y="-47625"/>
              <a:chExt cx="2227278" cy="440540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67100"/>
            <a:ext cx="95250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누락된 정책을 설정하는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작성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장애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대비 롤백 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동시 작성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대상 장비들을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인벤토리에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별도 그룹화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해당 그룹에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플레이북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실행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486487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715859"/>
              <a:ext cx="11222424" cy="2281225"/>
              <a:chOff x="0" y="-47625"/>
              <a:chExt cx="2216775" cy="450612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345523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64832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623319"/>
            <a:ext cx="897681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정상 적용 및 롤백 확인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6" y="2661932"/>
            <a:ext cx="6916862" cy="50407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7" y="2707059"/>
            <a:ext cx="6922361" cy="51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내용과 </a:t>
            </a:r>
            <a:r>
              <a:rPr lang="ko-KR" alt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en-US" altLang="ko-KR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2000" b="1" spc="24" dirty="0" err="1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en-US" altLang="ko-KR" sz="2000" b="1" spc="24" dirty="0" smtClean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금융 서비스를 운영 중이다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 선정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-1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 smtClean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시나리오 기획 </a:t>
            </a: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습득한 물리적 네트워킹 지식과 보안 기술을 활용하여 인프라를 구축해보자 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en-US" altLang="ko-KR" b="1" spc="-32" dirty="0" err="1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</a:t>
            </a:r>
            <a:r>
              <a:rPr lang="ko-KR" altLang="en-US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함</a:t>
            </a:r>
            <a:r>
              <a:rPr lang="en-US" altLang="ko-KR" b="1" spc="-32" dirty="0" smtClean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누락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-2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480819" y="2914941"/>
            <a:ext cx="5617888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</a:t>
            </a:r>
            <a:r>
              <a:rPr lang="ko-KR" altLang="en-US" sz="2499" b="1" dirty="0" err="1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미적용</a:t>
            </a:r>
            <a:endParaRPr lang="en-US" altLang="ko-KR" sz="2499" b="1" dirty="0" smtClean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 smtClean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시에 수작업에 대한 휴먼 오류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-3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r>
              <a:rPr lang="en-US" sz="4800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-4</a:t>
            </a: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95300"/>
            <a:ext cx="16687800" cy="94534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5801" y="2397349"/>
            <a:ext cx="8250046" cy="1520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70105" y="181065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72678" y="128643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891" y="85041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0600" y="106156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679" y="650356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218155" y="845543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92183" y="403959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47345" y="418846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41725" y="578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1741</Words>
  <Application>Microsoft Office PowerPoint</Application>
  <PresentationFormat>사용자 지정</PresentationFormat>
  <Paragraphs>277</Paragraphs>
  <Slides>31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Cabin Bold</vt:lpstr>
      <vt:lpstr>Calibri</vt:lpstr>
      <vt:lpstr>Apple SD Gothic Neo</vt:lpstr>
      <vt:lpstr>맑은 고딕</vt:lpstr>
      <vt:lpstr>Tlab 돋움 레귤러 Bold</vt:lpstr>
      <vt:lpstr>Arial</vt:lpstr>
      <vt:lpstr>Tlab 돋움 레귤러</vt:lpstr>
      <vt:lpstr>Arita Buri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soldesk</cp:lastModifiedBy>
  <cp:revision>97</cp:revision>
  <dcterms:created xsi:type="dcterms:W3CDTF">2006-08-16T00:00:00Z</dcterms:created>
  <dcterms:modified xsi:type="dcterms:W3CDTF">2025-06-25T09:12:58Z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